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84" r:id="rId2"/>
    <p:sldId id="310" r:id="rId3"/>
    <p:sldId id="302" r:id="rId4"/>
    <p:sldId id="287" r:id="rId5"/>
    <p:sldId id="286" r:id="rId6"/>
    <p:sldId id="303" r:id="rId7"/>
    <p:sldId id="288" r:id="rId8"/>
    <p:sldId id="290" r:id="rId9"/>
    <p:sldId id="289" r:id="rId10"/>
    <p:sldId id="307" r:id="rId11"/>
    <p:sldId id="291" r:id="rId12"/>
    <p:sldId id="292" r:id="rId13"/>
    <p:sldId id="293" r:id="rId14"/>
    <p:sldId id="296" r:id="rId15"/>
    <p:sldId id="297" r:id="rId16"/>
    <p:sldId id="306" r:id="rId17"/>
    <p:sldId id="309" r:id="rId18"/>
    <p:sldId id="313" r:id="rId19"/>
    <p:sldId id="311" r:id="rId20"/>
    <p:sldId id="312" r:id="rId21"/>
    <p:sldId id="298" r:id="rId22"/>
    <p:sldId id="299" r:id="rId23"/>
    <p:sldId id="294" r:id="rId24"/>
    <p:sldId id="29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4DAED"/>
    <a:srgbClr val="08458A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5752" autoAdjust="0"/>
  </p:normalViewPr>
  <p:slideViewPr>
    <p:cSldViewPr snapToGrid="0" snapToObjects="1">
      <p:cViewPr>
        <p:scale>
          <a:sx n="100" d="100"/>
          <a:sy n="100" d="100"/>
        </p:scale>
        <p:origin x="-58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Jobs</c:v>
                </c:pt>
              </c:strCache>
            </c:strRef>
          </c:tx>
          <c:cat>
            <c:strRef>
              <c:f>Sheet1!$A$2:$A$19</c:f>
              <c:strCache>
                <c:ptCount val="18"/>
                <c:pt idx="0">
                  <c:v>Farm</c:v>
                </c:pt>
                <c:pt idx="1">
                  <c:v>Mining/Oil and Gas</c:v>
                </c:pt>
                <c:pt idx="2">
                  <c:v>Construction</c:v>
                </c:pt>
                <c:pt idx="3">
                  <c:v>Manufaturing</c:v>
                </c:pt>
                <c:pt idx="4">
                  <c:v>Utilities</c:v>
                </c:pt>
                <c:pt idx="5">
                  <c:v>Wholesale Trade</c:v>
                </c:pt>
                <c:pt idx="6">
                  <c:v>Transportation</c:v>
                </c:pt>
                <c:pt idx="7">
                  <c:v>Information</c:v>
                </c:pt>
                <c:pt idx="8">
                  <c:v>Finance/ Insurance</c:v>
                </c:pt>
                <c:pt idx="9">
                  <c:v>Real Estate</c:v>
                </c:pt>
                <c:pt idx="10">
                  <c:v>Professional Services</c:v>
                </c:pt>
                <c:pt idx="11">
                  <c:v>Educational</c:v>
                </c:pt>
                <c:pt idx="12">
                  <c:v>Health Care</c:v>
                </c:pt>
                <c:pt idx="13">
                  <c:v>Other Services</c:v>
                </c:pt>
                <c:pt idx="14">
                  <c:v>Government</c:v>
                </c:pt>
                <c:pt idx="15">
                  <c:v>Retail Trade</c:v>
                </c:pt>
                <c:pt idx="16">
                  <c:v>Art/Entertainment/Rec</c:v>
                </c:pt>
                <c:pt idx="17">
                  <c:v>Accomodations/Food Service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1.5</c:v>
                </c:pt>
                <c:pt idx="1">
                  <c:v>2.0</c:v>
                </c:pt>
                <c:pt idx="2">
                  <c:v>6.7</c:v>
                </c:pt>
                <c:pt idx="3">
                  <c:v>1.3</c:v>
                </c:pt>
                <c:pt idx="4">
                  <c:v>0.6</c:v>
                </c:pt>
                <c:pt idx="5">
                  <c:v>1.2</c:v>
                </c:pt>
                <c:pt idx="6">
                  <c:v>1.5</c:v>
                </c:pt>
                <c:pt idx="7">
                  <c:v>1.1</c:v>
                </c:pt>
                <c:pt idx="8">
                  <c:v>2.0</c:v>
                </c:pt>
                <c:pt idx="9">
                  <c:v>6.7</c:v>
                </c:pt>
                <c:pt idx="10">
                  <c:v>4.2</c:v>
                </c:pt>
                <c:pt idx="11">
                  <c:v>1.6</c:v>
                </c:pt>
                <c:pt idx="12">
                  <c:v>5.4</c:v>
                </c:pt>
                <c:pt idx="13">
                  <c:v>4.2</c:v>
                </c:pt>
                <c:pt idx="14">
                  <c:v>14.0</c:v>
                </c:pt>
                <c:pt idx="15">
                  <c:v>13.6</c:v>
                </c:pt>
                <c:pt idx="16">
                  <c:v>5.7</c:v>
                </c:pt>
                <c:pt idx="17">
                  <c:v>21.8</c:v>
                </c:pt>
              </c:numCache>
            </c:numRef>
          </c:val>
        </c:ser>
        <c:axId val="71768072"/>
        <c:axId val="71873224"/>
      </c:barChart>
      <c:catAx>
        <c:axId val="71768072"/>
        <c:scaling>
          <c:orientation val="minMax"/>
        </c:scaling>
        <c:axPos val="l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71873224"/>
        <c:crosses val="autoZero"/>
        <c:auto val="1"/>
        <c:lblAlgn val="ctr"/>
        <c:lblOffset val="100"/>
      </c:catAx>
      <c:valAx>
        <c:axId val="71873224"/>
        <c:scaling>
          <c:orientation val="minMax"/>
        </c:scaling>
        <c:axPos val="b"/>
        <c:majorGridlines/>
        <c:numFmt formatCode="General" sourceLinked="1"/>
        <c:tickLblPos val="nextTo"/>
        <c:crossAx val="717680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72E37-85B8-9043-85A8-57C68EB3C21A}" type="datetimeFigureOut">
              <a:rPr lang="en-US" smtClean="0"/>
              <a:pPr/>
              <a:t>9/16/14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D4105-118D-4B4F-B0CB-C9AA13A4FA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325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4105-118D-4B4F-B0CB-C9AA13A4FAB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4105-118D-4B4F-B0CB-C9AA13A4FAB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577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31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9023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652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041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764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4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25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906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91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473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BCB8C-0EFC-5D44-A012-28C1F222531A}" type="datetimeFigureOut">
              <a:rPr lang="en-US" smtClean="0"/>
              <a:pPr/>
              <a:t>9/16/14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0728A-77F5-3344-A0F7-2E6E836D1E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1439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138"/>
            <a:ext cx="4876800" cy="14779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latin typeface="Times New Roman"/>
                <a:cs typeface="Times New Roman"/>
              </a:rPr>
            </a:b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5" name="Picture 4" descr="PLS Logo 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00962" y="1434084"/>
            <a:ext cx="3685538" cy="3350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tah_Oil_Gas_Lease_Map_- G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231512" cy="8004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66322"/>
            <a:ext cx="9144000" cy="73271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Lands</a:t>
            </a:r>
            <a:r>
              <a:rPr lang="en-US" sz="3600" dirty="0" smtClean="0">
                <a:solidFill>
                  <a:schemeClr val="bg1"/>
                </a:solidFill>
              </a:rPr>
              <a:t> Currently Leased </a:t>
            </a:r>
            <a:r>
              <a:rPr lang="en-US" sz="3600" dirty="0" smtClean="0">
                <a:solidFill>
                  <a:schemeClr val="bg1"/>
                </a:solidFill>
              </a:rPr>
              <a:t>for Oil, Gas, and Potash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120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3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dirty="0" smtClean="0"/>
              <a:t>Choices for Moab: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2500"/>
            <a:ext cx="9144000" cy="5194300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800" dirty="0" smtClean="0">
                <a:latin typeface="Arial"/>
                <a:cs typeface="Arial"/>
              </a:rPr>
              <a:t>If the community chooses to balance extractive resources and recreation by: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Investing in recreation assets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Committing to clean air and water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Recruiting quality of life businesses and residents</a:t>
            </a:r>
          </a:p>
          <a:p>
            <a:pPr lvl="1"/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US" sz="2800" dirty="0" smtClean="0">
                <a:latin typeface="Arial"/>
                <a:cs typeface="Arial"/>
              </a:rPr>
              <a:t>What tools are available to achieve these goals: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Legislation / The Bishop Initiative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Land Use Planning </a:t>
            </a:r>
            <a:r>
              <a:rPr lang="en-US" sz="2400" dirty="0">
                <a:latin typeface="Arial"/>
                <a:cs typeface="Arial"/>
              </a:rPr>
              <a:t>/</a:t>
            </a:r>
            <a:r>
              <a:rPr lang="en-US" sz="2400" dirty="0" smtClean="0">
                <a:latin typeface="Arial"/>
                <a:cs typeface="Arial"/>
              </a:rPr>
              <a:t> Moab Master </a:t>
            </a:r>
            <a:r>
              <a:rPr lang="en-US" sz="2400" dirty="0" smtClean="0">
                <a:latin typeface="Arial"/>
                <a:cs typeface="Arial"/>
              </a:rPr>
              <a:t>Leasing Plan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Executive Action / National Monument</a:t>
            </a:r>
          </a:p>
          <a:p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5" name="Picture 4" descr="PLS Logo 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1446"/>
          <a:stretch>
            <a:fillRect/>
          </a:stretch>
        </p:blipFill>
        <p:spPr>
          <a:xfrm>
            <a:off x="2666238" y="6146800"/>
            <a:ext cx="3353562" cy="64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3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458200" cy="1143000"/>
          </a:xfrm>
        </p:spPr>
        <p:txBody>
          <a:bodyPr/>
          <a:lstStyle/>
          <a:p>
            <a:r>
              <a:rPr lang="en-US" dirty="0" smtClean="0"/>
              <a:t>Legislation: The Bishop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100"/>
            <a:ext cx="8229600" cy="4741862"/>
          </a:xfrm>
        </p:spPr>
        <p:txBody>
          <a:bodyPr anchor="t">
            <a:normAutofit fontScale="92500"/>
          </a:bodyPr>
          <a:lstStyle/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Pros:</a:t>
            </a:r>
          </a:p>
          <a:p>
            <a:r>
              <a:rPr lang="en-US" sz="2400" dirty="0" smtClean="0">
                <a:latin typeface="Arial"/>
                <a:cs typeface="Arial"/>
              </a:rPr>
              <a:t>Wilderness Study Areas are resolved</a:t>
            </a:r>
          </a:p>
          <a:p>
            <a:r>
              <a:rPr lang="en-US" sz="2400" dirty="0" smtClean="0">
                <a:latin typeface="Arial"/>
                <a:cs typeface="Arial"/>
              </a:rPr>
              <a:t>Other designations such as National Recreation Areas or National Conservation Areas can be designed to meet the needs of local community</a:t>
            </a:r>
          </a:p>
          <a:p>
            <a:r>
              <a:rPr lang="en-US" sz="2400" dirty="0" smtClean="0">
                <a:latin typeface="Arial"/>
                <a:cs typeface="Arial"/>
              </a:rPr>
              <a:t>SITLA parcels can be consolidated</a:t>
            </a:r>
          </a:p>
          <a:p>
            <a:r>
              <a:rPr lang="en-US" sz="2400" dirty="0" smtClean="0">
                <a:latin typeface="Arial"/>
                <a:cs typeface="Arial"/>
              </a:rPr>
              <a:t>Industrial areas are clearly identified and conflicts reduced</a:t>
            </a:r>
          </a:p>
          <a:p>
            <a:r>
              <a:rPr lang="en-US" sz="2400" dirty="0" smtClean="0">
                <a:latin typeface="Arial"/>
                <a:cs typeface="Arial"/>
              </a:rPr>
              <a:t>Investors in both recreation and industry have more certainty</a:t>
            </a: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Cons</a:t>
            </a:r>
          </a:p>
          <a:p>
            <a:r>
              <a:rPr lang="en-US" sz="2400" dirty="0" smtClean="0">
                <a:latin typeface="Arial"/>
                <a:cs typeface="Arial"/>
              </a:rPr>
              <a:t>An act of Congress is required</a:t>
            </a:r>
          </a:p>
        </p:txBody>
      </p:sp>
      <p:pic>
        <p:nvPicPr>
          <p:cNvPr id="6" name="Picture 5" descr="PLS Logo 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1446"/>
          <a:stretch>
            <a:fillRect/>
          </a:stretch>
        </p:blipFill>
        <p:spPr>
          <a:xfrm>
            <a:off x="2666238" y="6146800"/>
            <a:ext cx="3353562" cy="64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3991463" cy="128269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Wilderness Study Areas in Grand County and </a:t>
            </a:r>
            <a:br>
              <a:rPr lang="en-US" sz="2800" dirty="0" smtClean="0"/>
            </a:br>
            <a:r>
              <a:rPr lang="en-US" sz="2800" dirty="0" smtClean="0"/>
              <a:t>Eastern Utah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803401"/>
            <a:ext cx="3556000" cy="3771900"/>
          </a:xfrm>
        </p:spPr>
        <p:txBody>
          <a:bodyPr>
            <a:normAutofit/>
          </a:bodyPr>
          <a:lstStyle/>
          <a:p>
            <a:endParaRPr lang="en-US" sz="2800" dirty="0" smtClean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</p:txBody>
      </p:sp>
      <p:pic>
        <p:nvPicPr>
          <p:cNvPr id="5" name="Picture 4" descr="WSAs E 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91463" y="0"/>
            <a:ext cx="5152537" cy="6858000"/>
          </a:xfrm>
          <a:prstGeom prst="rect">
            <a:avLst/>
          </a:prstGeom>
        </p:spPr>
      </p:pic>
      <p:pic>
        <p:nvPicPr>
          <p:cNvPr id="4" name="Picture 3" descr="WSAs Gr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82699"/>
            <a:ext cx="5433170" cy="5575301"/>
          </a:xfrm>
          <a:prstGeom prst="bracketPair">
            <a:avLst/>
          </a:prstGeom>
        </p:spPr>
      </p:pic>
      <p:pic>
        <p:nvPicPr>
          <p:cNvPr id="9" name="Picture 8" descr="Legend WS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508500"/>
            <a:ext cx="1572766" cy="2349500"/>
          </a:xfrm>
          <a:prstGeom prst="rect">
            <a:avLst/>
          </a:prstGeom>
        </p:spPr>
      </p:pic>
      <p:sp>
        <p:nvSpPr>
          <p:cNvPr id="14" name="Right Bracket 13"/>
          <p:cNvSpPr/>
          <p:nvPr/>
        </p:nvSpPr>
        <p:spPr>
          <a:xfrm>
            <a:off x="4526210" y="1282698"/>
            <a:ext cx="906960" cy="5575302"/>
          </a:xfrm>
          <a:prstGeom prst="rightBracket">
            <a:avLst>
              <a:gd name="adj" fmla="val 87006"/>
            </a:avLst>
          </a:prstGeom>
          <a:ln w="635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urved Connector 20"/>
          <p:cNvCxnSpPr/>
          <p:nvPr/>
        </p:nvCxnSpPr>
        <p:spPr>
          <a:xfrm flipV="1">
            <a:off x="3394657" y="3394908"/>
            <a:ext cx="4184300" cy="2987846"/>
          </a:xfrm>
          <a:prstGeom prst="curvedConnector3">
            <a:avLst/>
          </a:prstGeom>
          <a:ln w="63500"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2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Use Planning: </a:t>
            </a:r>
            <a:br>
              <a:rPr lang="en-US" dirty="0" smtClean="0"/>
            </a:br>
            <a:r>
              <a:rPr lang="en-US" dirty="0" smtClean="0"/>
              <a:t>Moab Master Leasing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4013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Pros:</a:t>
            </a:r>
          </a:p>
          <a:p>
            <a:r>
              <a:rPr lang="en-US" dirty="0" smtClean="0"/>
              <a:t>In progress, likely to be </a:t>
            </a:r>
            <a:r>
              <a:rPr lang="en-US" dirty="0" smtClean="0"/>
              <a:t>completed in 2015</a:t>
            </a:r>
          </a:p>
          <a:p>
            <a:r>
              <a:rPr lang="en-US" dirty="0" smtClean="0"/>
              <a:t>Stakeholder process</a:t>
            </a:r>
          </a:p>
          <a:p>
            <a:r>
              <a:rPr lang="en-US" dirty="0" smtClean="0"/>
              <a:t>Alternatives allow public input</a:t>
            </a:r>
          </a:p>
          <a:p>
            <a:pPr>
              <a:buNone/>
            </a:pPr>
            <a:r>
              <a:rPr lang="en-US" dirty="0" smtClean="0"/>
              <a:t>Cons:</a:t>
            </a:r>
          </a:p>
          <a:p>
            <a:r>
              <a:rPr lang="en-US" dirty="0" smtClean="0"/>
              <a:t>Not permanent (legislation can over-ride), therefore less investor certainty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2974"/>
          </a:xfrm>
        </p:spPr>
        <p:txBody>
          <a:bodyPr/>
          <a:lstStyle/>
          <a:p>
            <a:r>
              <a:rPr lang="en-US" dirty="0" smtClean="0"/>
              <a:t>Moab Master Leasing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26" y="1600200"/>
            <a:ext cx="4931894" cy="4525963"/>
          </a:xfrm>
        </p:spPr>
        <p:txBody>
          <a:bodyPr/>
          <a:lstStyle/>
          <a:p>
            <a:r>
              <a:rPr lang="en-US" dirty="0" smtClean="0"/>
              <a:t>Existing stipulations in BLM’s current RMP (no action alternative) for oil and gas</a:t>
            </a:r>
          </a:p>
          <a:p>
            <a:r>
              <a:rPr lang="en-US" dirty="0" smtClean="0"/>
              <a:t>Three additional action alternatives, B1, B2 and C</a:t>
            </a:r>
          </a:p>
          <a:p>
            <a:endParaRPr lang="en-US" dirty="0"/>
          </a:p>
        </p:txBody>
      </p:sp>
      <p:pic>
        <p:nvPicPr>
          <p:cNvPr id="4" name="Picture 3" descr="Alt 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97019" y="780434"/>
            <a:ext cx="4146981" cy="607756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961900" y="3517027"/>
            <a:ext cx="4534349" cy="81413"/>
          </a:xfrm>
          <a:prstGeom prst="straightConnector1">
            <a:avLst/>
          </a:prstGeom>
          <a:ln w="101600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27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Preliminary Alternatives B1 and B2</a:t>
            </a:r>
            <a:endParaRPr lang="en-US" dirty="0"/>
          </a:p>
        </p:txBody>
      </p:sp>
      <p:pic>
        <p:nvPicPr>
          <p:cNvPr id="5" name="Picture 4" descr="Alt B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0049" y="732714"/>
            <a:ext cx="4128031" cy="6125286"/>
          </a:xfrm>
          <a:prstGeom prst="rect">
            <a:avLst/>
          </a:prstGeom>
        </p:spPr>
      </p:pic>
      <p:pic>
        <p:nvPicPr>
          <p:cNvPr id="6" name="Picture 5" descr="Alt B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61435" y="732714"/>
            <a:ext cx="4089013" cy="612528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61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3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4127"/>
          </a:xfrm>
        </p:spPr>
        <p:txBody>
          <a:bodyPr/>
          <a:lstStyle/>
          <a:p>
            <a:r>
              <a:rPr lang="en-US" dirty="0" smtClean="0"/>
              <a:t>Alternative C and Business Proposal</a:t>
            </a:r>
            <a:endParaRPr lang="en-US" dirty="0"/>
          </a:p>
        </p:txBody>
      </p:sp>
      <p:pic>
        <p:nvPicPr>
          <p:cNvPr id="4" name="Picture 3" descr="PLS STIPS map 042214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90129" y="841336"/>
            <a:ext cx="4725551" cy="6115418"/>
          </a:xfrm>
          <a:prstGeom prst="rect">
            <a:avLst/>
          </a:prstGeom>
        </p:spPr>
      </p:pic>
      <p:pic>
        <p:nvPicPr>
          <p:cNvPr id="5" name="Picture 4" descr="Alt 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5376" y="919962"/>
            <a:ext cx="3962149" cy="593803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911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tah_Oil_Gas_Lease_Map_- G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7928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66322"/>
            <a:ext cx="9144000" cy="73271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Lands</a:t>
            </a:r>
            <a:r>
              <a:rPr lang="en-US" sz="3600" dirty="0" smtClean="0">
                <a:solidFill>
                  <a:schemeClr val="bg1"/>
                </a:solidFill>
              </a:rPr>
              <a:t> Currently Leased </a:t>
            </a:r>
            <a:r>
              <a:rPr lang="en-US" sz="3600" dirty="0" smtClean="0">
                <a:solidFill>
                  <a:schemeClr val="bg1"/>
                </a:solidFill>
              </a:rPr>
              <a:t>for Oil, Gas, and Potash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60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Potash: existing conditions, Alternatives B1 and B2</a:t>
            </a:r>
            <a:endParaRPr lang="en-US" sz="3200" dirty="0"/>
          </a:p>
        </p:txBody>
      </p:sp>
      <p:pic>
        <p:nvPicPr>
          <p:cNvPr id="4" name="Picture 3" descr="Potash 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728124"/>
            <a:ext cx="3200089" cy="4796083"/>
          </a:xfrm>
          <a:prstGeom prst="rect">
            <a:avLst/>
          </a:prstGeom>
        </p:spPr>
      </p:pic>
      <p:pic>
        <p:nvPicPr>
          <p:cNvPr id="5" name="Picture 4" descr="Potash B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72302" y="1728123"/>
            <a:ext cx="3244283" cy="4796083"/>
          </a:xfrm>
          <a:prstGeom prst="rect">
            <a:avLst/>
          </a:prstGeom>
        </p:spPr>
      </p:pic>
      <p:pic>
        <p:nvPicPr>
          <p:cNvPr id="6" name="Picture 5" descr="Potash B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69093" y="1728124"/>
            <a:ext cx="3243065" cy="47960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1961900" y="1107212"/>
            <a:ext cx="366330" cy="1033941"/>
          </a:xfrm>
          <a:prstGeom prst="line">
            <a:avLst/>
          </a:prstGeom>
          <a:ln w="635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859977" y="1107212"/>
            <a:ext cx="2238681" cy="1107213"/>
          </a:xfrm>
          <a:prstGeom prst="line">
            <a:avLst/>
          </a:prstGeom>
          <a:ln w="635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717349" y="1029524"/>
            <a:ext cx="814067" cy="1111629"/>
          </a:xfrm>
          <a:prstGeom prst="line">
            <a:avLst/>
          </a:prstGeom>
          <a:ln w="635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89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9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The Role of Public Lands in the </a:t>
            </a:r>
            <a:br>
              <a:rPr lang="en-US" sz="3200" b="1" dirty="0" smtClean="0"/>
            </a:br>
            <a:r>
              <a:rPr lang="en-US" sz="3200" b="1" dirty="0" smtClean="0"/>
              <a:t>Grand County Economy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An Overview of the Segments of</a:t>
            </a:r>
            <a:r>
              <a:rPr lang="en-US" i="1" dirty="0" smtClean="0"/>
              <a:t> Our </a:t>
            </a:r>
            <a:r>
              <a:rPr lang="en-US" i="1" dirty="0" smtClean="0"/>
              <a:t>Economy and the</a:t>
            </a:r>
            <a:r>
              <a:rPr lang="en-US" i="1" dirty="0" smtClean="0"/>
              <a:t> Role </a:t>
            </a:r>
            <a:r>
              <a:rPr lang="en-US" i="1" dirty="0" smtClean="0"/>
              <a:t>Tourism and Recreation</a:t>
            </a:r>
            <a:endParaRPr lang="en-US" i="1" dirty="0" smtClean="0"/>
          </a:p>
          <a:p>
            <a:r>
              <a:rPr lang="en-US" i="1" dirty="0" smtClean="0"/>
              <a:t>Challenges </a:t>
            </a:r>
            <a:r>
              <a:rPr lang="en-US" i="1" dirty="0" smtClean="0"/>
              <a:t>and Conflicts of Multiple Use </a:t>
            </a:r>
            <a:r>
              <a:rPr lang="en-US" i="1" dirty="0" smtClean="0"/>
              <a:t>Management on Public Lands: </a:t>
            </a:r>
            <a:r>
              <a:rPr lang="en-US" i="1" dirty="0" smtClean="0"/>
              <a:t>Recreation vs. Resource Extraction </a:t>
            </a:r>
          </a:p>
          <a:p>
            <a:r>
              <a:rPr lang="en-US" i="1" dirty="0" smtClean="0"/>
              <a:t>Choices for the Future of Grand County’s Economy</a:t>
            </a:r>
          </a:p>
          <a:p>
            <a:endParaRPr lang="en-US" i="1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32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29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Potash: Alternative C and Business Proposal</a:t>
            </a:r>
            <a:endParaRPr lang="en-US" sz="3200" dirty="0"/>
          </a:p>
        </p:txBody>
      </p:sp>
      <p:pic>
        <p:nvPicPr>
          <p:cNvPr id="6" name="Picture 5" descr="Potash 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2813" y="897126"/>
            <a:ext cx="4005206" cy="596087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482902" y="708290"/>
            <a:ext cx="1058288" cy="1074648"/>
          </a:xfrm>
          <a:prstGeom prst="straightConnector1">
            <a:avLst/>
          </a:prstGeom>
          <a:ln w="63500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LS STIPS map 04221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90129" y="841336"/>
            <a:ext cx="4725551" cy="611541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789313" y="708290"/>
            <a:ext cx="97688" cy="846692"/>
          </a:xfrm>
          <a:prstGeom prst="line">
            <a:avLst/>
          </a:prstGeom>
          <a:ln w="635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08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7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Greater Canyonlands </a:t>
            </a:r>
            <a:br>
              <a:rPr lang="en-US" dirty="0" smtClean="0"/>
            </a:br>
            <a:r>
              <a:rPr lang="en-US" dirty="0" smtClean="0"/>
              <a:t>National </a:t>
            </a:r>
            <a:r>
              <a:rPr lang="en-US" dirty="0" smtClean="0"/>
              <a:t>Monument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34" y="1600200"/>
            <a:ext cx="7863881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Pros:</a:t>
            </a:r>
          </a:p>
          <a:p>
            <a:r>
              <a:rPr lang="en-US" dirty="0" smtClean="0"/>
              <a:t>Provides permanent landscape protection for the area in the Monument boundaries</a:t>
            </a:r>
          </a:p>
          <a:p>
            <a:pPr>
              <a:buNone/>
            </a:pPr>
            <a:r>
              <a:rPr lang="en-US" dirty="0" smtClean="0"/>
              <a:t>Cons:</a:t>
            </a:r>
          </a:p>
          <a:p>
            <a:r>
              <a:rPr lang="en-US" dirty="0" smtClean="0"/>
              <a:t>Management plan is developed after the presidential proclamation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2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NY N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25632" y="0"/>
            <a:ext cx="71685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632" y="6035732"/>
            <a:ext cx="7168590" cy="8059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Greater Canyonlands National Monument Proposal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choices, our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0266"/>
            <a:ext cx="4471643" cy="4305971"/>
          </a:xfrm>
        </p:spPr>
        <p:txBody>
          <a:bodyPr anchor="ctr"/>
          <a:lstStyle/>
          <a:p>
            <a:pPr>
              <a:buNone/>
            </a:pPr>
            <a:r>
              <a:rPr lang="en-US" dirty="0" smtClean="0">
                <a:latin typeface="Times New Roman"/>
                <a:cs typeface="Times New Roman"/>
              </a:rPr>
              <a:t>   </a:t>
            </a:r>
            <a:r>
              <a:rPr lang="en-US" sz="2800" dirty="0" smtClean="0">
                <a:latin typeface="Arial"/>
                <a:cs typeface="Arial"/>
              </a:rPr>
              <a:t>Communities around the country have taken control of their federal lands by getting involved, crafting local solutions, and working with their elected officials and land managers.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 descr="biking1.jpg"/>
          <p:cNvPicPr>
            <a:picLocks noChangeAspect="1"/>
          </p:cNvPicPr>
          <p:nvPr/>
        </p:nvPicPr>
        <p:blipFill>
          <a:blip r:embed="rId2"/>
          <a:srcRect r="-1493" b="14193"/>
          <a:stretch>
            <a:fillRect/>
          </a:stretch>
        </p:blipFill>
        <p:spPr>
          <a:xfrm>
            <a:off x="5422900" y="1710408"/>
            <a:ext cx="3032591" cy="3845829"/>
          </a:xfrm>
          <a:prstGeom prst="rect">
            <a:avLst/>
          </a:prstGeom>
        </p:spPr>
      </p:pic>
      <p:pic>
        <p:nvPicPr>
          <p:cNvPr id="6" name="Picture 5" descr="PLS Logo 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1446"/>
          <a:stretch>
            <a:fillRect/>
          </a:stretch>
        </p:blipFill>
        <p:spPr>
          <a:xfrm>
            <a:off x="2666238" y="6016379"/>
            <a:ext cx="3353562" cy="64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7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S Logo 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11400" y="571500"/>
            <a:ext cx="4916424" cy="511454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46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Grand County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Percent Total Employment by Sector 2009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2100" y="1168400"/>
          <a:ext cx="8686800" cy="521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51299" y="3778250"/>
            <a:ext cx="4394201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Accommodations/Food Service  </a:t>
            </a:r>
            <a:r>
              <a:rPr lang="en-US" dirty="0" smtClean="0"/>
              <a:t> 	21.8%  </a:t>
            </a:r>
            <a:endParaRPr lang="en-US" dirty="0" smtClean="0"/>
          </a:p>
          <a:p>
            <a:r>
              <a:rPr lang="en-US" dirty="0" smtClean="0"/>
              <a:t>Arts/Entertainment/</a:t>
            </a:r>
            <a:r>
              <a:rPr lang="en-US" dirty="0" err="1" smtClean="0"/>
              <a:t>Rec</a:t>
            </a:r>
            <a:r>
              <a:rPr lang="en-US" dirty="0" smtClean="0"/>
              <a:t>               </a:t>
            </a:r>
            <a:r>
              <a:rPr lang="en-US" dirty="0" smtClean="0"/>
              <a:t> 	 5.7%</a:t>
            </a:r>
          </a:p>
          <a:p>
            <a:r>
              <a:rPr lang="en-US" u="sng" dirty="0" smtClean="0"/>
              <a:t>Retail Trade                                </a:t>
            </a:r>
            <a:r>
              <a:rPr lang="en-US" u="sng" dirty="0" smtClean="0"/>
              <a:t> 	13.6%</a:t>
            </a:r>
          </a:p>
          <a:p>
            <a:r>
              <a:rPr lang="en-US" b="1" dirty="0" smtClean="0"/>
              <a:t>Total Tourism/Travel</a:t>
            </a:r>
            <a:r>
              <a:rPr lang="en-US" dirty="0" smtClean="0"/>
              <a:t>		         </a:t>
            </a:r>
            <a:r>
              <a:rPr lang="en-US" b="1" dirty="0" smtClean="0"/>
              <a:t>41.1%	</a:t>
            </a:r>
          </a:p>
          <a:p>
            <a:r>
              <a:rPr lang="en-US" dirty="0" smtClean="0"/>
              <a:t>(aka Leisure and Hospitality)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7669" y="6388100"/>
            <a:ext cx="5692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ea typeface="Cambria"/>
                <a:cs typeface="Times New Roman"/>
              </a:rPr>
              <a:t>Source: U.S. Department of Commerce Bureau of Economic Analysis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4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5520"/>
          </a:xfrm>
        </p:spPr>
        <p:txBody>
          <a:bodyPr anchor="t"/>
          <a:lstStyle/>
          <a:p>
            <a:r>
              <a:rPr lang="en-US" sz="4000" dirty="0" smtClean="0">
                <a:latin typeface="Arial"/>
                <a:cs typeface="Arial"/>
              </a:rPr>
              <a:t>Industry </a:t>
            </a:r>
            <a:r>
              <a:rPr lang="en-US" sz="4000" dirty="0" smtClean="0">
                <a:latin typeface="Arial"/>
                <a:cs typeface="Arial"/>
              </a:rPr>
              <a:t>Comparisons Nationally:</a:t>
            </a:r>
            <a:endParaRPr lang="en-US" sz="1600" dirty="0"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51201"/>
            <a:ext cx="3162300" cy="2006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Recreation Stacks Up Chart5.jpg"/>
          <p:cNvPicPr>
            <a:picLocks noChangeAspect="1"/>
          </p:cNvPicPr>
          <p:nvPr/>
        </p:nvPicPr>
        <p:blipFill>
          <a:blip r:embed="rId2"/>
          <a:srcRect t="22725" r="6124" b="16991"/>
          <a:stretch>
            <a:fillRect/>
          </a:stretch>
        </p:blipFill>
        <p:spPr>
          <a:xfrm>
            <a:off x="0" y="975519"/>
            <a:ext cx="9215599" cy="4891881"/>
          </a:xfrm>
          <a:prstGeom prst="rect">
            <a:avLst/>
          </a:prstGeom>
          <a:solidFill>
            <a:schemeClr val="bg2">
              <a:alpha val="65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168307" y="6166991"/>
            <a:ext cx="3572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Outdoor Industry Association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3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300" y="279400"/>
            <a:ext cx="39751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Arial"/>
                <a:cs typeface="Arial"/>
              </a:rPr>
              <a:t>Grand County </a:t>
            </a:r>
            <a:r>
              <a:rPr lang="en-US" sz="2800" b="1" u="sng" dirty="0" smtClean="0">
                <a:latin typeface="Arial"/>
                <a:cs typeface="Arial"/>
              </a:rPr>
              <a:t/>
            </a:r>
            <a:br>
              <a:rPr lang="en-US" sz="2800" b="1" u="sng" dirty="0" smtClean="0">
                <a:latin typeface="Arial"/>
                <a:cs typeface="Arial"/>
              </a:rPr>
            </a:br>
            <a:r>
              <a:rPr lang="en-US" sz="2800" b="1" dirty="0" smtClean="0">
                <a:latin typeface="Arial"/>
                <a:cs typeface="Arial"/>
              </a:rPr>
              <a:t>Economy 2013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0" y="1422401"/>
            <a:ext cx="4381500" cy="3517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>
                <a:latin typeface="Calibri (Headings)"/>
                <a:cs typeface="Calibri (Headings)"/>
              </a:rPr>
              <a:t>(in millions)</a:t>
            </a:r>
          </a:p>
          <a:p>
            <a:pPr>
              <a:buNone/>
            </a:pPr>
            <a:endParaRPr lang="en-US" sz="1200" dirty="0" smtClean="0">
              <a:latin typeface="Calibri (Headings)"/>
              <a:cs typeface="Calibri (Headings)"/>
            </a:endParaRPr>
          </a:p>
          <a:p>
            <a:pPr>
              <a:buNone/>
            </a:pPr>
            <a:r>
              <a:rPr lang="en-US" sz="1800" dirty="0" smtClean="0">
                <a:latin typeface="Calibri (Headings)"/>
                <a:cs typeface="Calibri (Headings)"/>
              </a:rPr>
              <a:t>Leisure and Hospitality</a:t>
            </a:r>
            <a:r>
              <a:rPr lang="en-US" sz="1800" dirty="0" smtClean="0">
                <a:latin typeface="Calibri (Headings)"/>
                <a:cs typeface="Calibri (Headings)"/>
              </a:rPr>
              <a:t> </a:t>
            </a:r>
          </a:p>
          <a:p>
            <a:pPr>
              <a:buNone/>
            </a:pPr>
            <a:r>
              <a:rPr lang="en-US" sz="1800" dirty="0" smtClean="0">
                <a:latin typeface="Calibri (Headings)"/>
                <a:cs typeface="Calibri (Headings)"/>
              </a:rPr>
              <a:t>Taxable Sales                       $110.7</a:t>
            </a:r>
          </a:p>
          <a:p>
            <a:pPr>
              <a:buNone/>
            </a:pPr>
            <a:r>
              <a:rPr lang="en-US" sz="1600" dirty="0" smtClean="0">
                <a:latin typeface="+mj-lt"/>
                <a:cs typeface="Times New Roman"/>
              </a:rPr>
              <a:t>	- </a:t>
            </a:r>
            <a:r>
              <a:rPr lang="en-US" sz="1600" dirty="0" smtClean="0">
                <a:latin typeface="+mj-lt"/>
                <a:cs typeface="Times New Roman"/>
              </a:rPr>
              <a:t>up </a:t>
            </a:r>
            <a:r>
              <a:rPr lang="en-US" sz="1600" dirty="0" smtClean="0">
                <a:latin typeface="+mj-lt"/>
                <a:cs typeface="Times New Roman"/>
              </a:rPr>
              <a:t>from</a:t>
            </a:r>
            <a:r>
              <a:rPr lang="en-US" sz="1600" dirty="0" smtClean="0">
                <a:latin typeface="+mj-lt"/>
                <a:cs typeface="Times New Roman"/>
              </a:rPr>
              <a:t> $104.7 </a:t>
            </a:r>
            <a:r>
              <a:rPr lang="en-US" sz="1600" dirty="0" smtClean="0">
                <a:latin typeface="+mj-lt"/>
                <a:cs typeface="Times New Roman"/>
              </a:rPr>
              <a:t>in </a:t>
            </a:r>
            <a:r>
              <a:rPr lang="en-US" sz="1600" dirty="0" smtClean="0">
                <a:latin typeface="+mj-lt"/>
                <a:cs typeface="Times New Roman"/>
              </a:rPr>
              <a:t>2012</a:t>
            </a:r>
          </a:p>
          <a:p>
            <a:pPr>
              <a:buNone/>
            </a:pPr>
            <a:r>
              <a:rPr lang="en-US" sz="1800" dirty="0" smtClean="0">
                <a:latin typeface="+mj-lt"/>
                <a:cs typeface="Times New Roman"/>
              </a:rPr>
              <a:t>	-  41.1</a:t>
            </a:r>
            <a:r>
              <a:rPr lang="en-US" sz="1800" dirty="0" smtClean="0">
                <a:latin typeface="+mj-lt"/>
                <a:cs typeface="Times New Roman"/>
              </a:rPr>
              <a:t>%</a:t>
            </a:r>
            <a:r>
              <a:rPr lang="en-US" sz="1800" dirty="0" smtClean="0">
                <a:latin typeface="+mj-lt"/>
                <a:cs typeface="Times New Roman"/>
              </a:rPr>
              <a:t>  of Grand County’s Economy    </a:t>
            </a:r>
            <a:endParaRPr lang="en-US" sz="2000" dirty="0" smtClean="0">
              <a:latin typeface="+mj-lt"/>
              <a:cs typeface="Times New Roman"/>
            </a:endParaRPr>
          </a:p>
          <a:p>
            <a:pPr>
              <a:buNone/>
            </a:pPr>
            <a:endParaRPr lang="en-US" sz="1800" dirty="0" smtClean="0">
              <a:latin typeface="+mj-lt"/>
              <a:cs typeface="Times New Roman"/>
            </a:endParaRPr>
          </a:p>
          <a:p>
            <a:pPr>
              <a:buNone/>
            </a:pPr>
            <a:r>
              <a:rPr lang="en-US" sz="1800" dirty="0" smtClean="0">
                <a:latin typeface="+mj-lt"/>
                <a:cs typeface="Times New Roman"/>
              </a:rPr>
              <a:t>All </a:t>
            </a:r>
            <a:r>
              <a:rPr lang="en-US" sz="1800" dirty="0" smtClean="0">
                <a:latin typeface="+mj-lt"/>
                <a:cs typeface="Times New Roman"/>
              </a:rPr>
              <a:t>Other Revenue Sources</a:t>
            </a:r>
          </a:p>
          <a:p>
            <a:pPr>
              <a:buNone/>
            </a:pPr>
            <a:r>
              <a:rPr lang="en-US" sz="1800" i="1" u="sng" dirty="0" smtClean="0">
                <a:latin typeface="+mj-lt"/>
                <a:cs typeface="Times New Roman"/>
              </a:rPr>
              <a:t>Estimated				    $159.3</a:t>
            </a:r>
            <a:endParaRPr lang="en-US" sz="1800" u="sng" dirty="0" smtClean="0">
              <a:latin typeface="+mj-lt"/>
              <a:cs typeface="Times New Roman"/>
            </a:endParaRPr>
          </a:p>
          <a:p>
            <a:pPr>
              <a:buNone/>
            </a:pPr>
            <a:r>
              <a:rPr lang="en-US" sz="1800" i="1" dirty="0" smtClean="0">
                <a:latin typeface="+mj-lt"/>
                <a:cs typeface="Times New Roman"/>
              </a:rPr>
              <a:t>		</a:t>
            </a:r>
            <a:r>
              <a:rPr lang="en-US" sz="1800" i="1" dirty="0" smtClean="0">
                <a:latin typeface="+mj-lt"/>
                <a:cs typeface="Times New Roman"/>
              </a:rPr>
              <a:t>               </a:t>
            </a:r>
            <a:endParaRPr lang="en-US" sz="2000" i="1" dirty="0" smtClean="0">
              <a:latin typeface="+mj-lt"/>
              <a:cs typeface="Times New Roman"/>
            </a:endParaRPr>
          </a:p>
          <a:p>
            <a:pPr>
              <a:buNone/>
            </a:pPr>
            <a:r>
              <a:rPr lang="en-US" sz="1800" b="1" i="1" dirty="0" smtClean="0">
                <a:latin typeface="+mj-lt"/>
                <a:cs typeface="Times New Roman"/>
              </a:rPr>
              <a:t>Estimated Total                            $270.0</a:t>
            </a:r>
            <a:endParaRPr lang="en-US" sz="1800" b="1" i="1" dirty="0">
              <a:latin typeface="+mj-lt"/>
              <a:cs typeface="Times New Roman"/>
            </a:endParaRPr>
          </a:p>
        </p:txBody>
      </p:sp>
      <p:pic>
        <p:nvPicPr>
          <p:cNvPr id="5" name="Picture 4" descr="PLS Logo 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1446"/>
          <a:stretch>
            <a:fillRect/>
          </a:stretch>
        </p:blipFill>
        <p:spPr>
          <a:xfrm>
            <a:off x="2666238" y="5857894"/>
            <a:ext cx="3353562" cy="647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" y="431800"/>
            <a:ext cx="363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Grand County </a:t>
            </a:r>
          </a:p>
          <a:p>
            <a:r>
              <a:rPr lang="en-US" sz="2800" b="1" dirty="0" smtClean="0"/>
              <a:t>Budget 2013</a:t>
            </a:r>
          </a:p>
          <a:p>
            <a:endParaRPr lang="en-US" sz="28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266700" y="1422400"/>
            <a:ext cx="38608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(in millions)</a:t>
            </a:r>
          </a:p>
          <a:p>
            <a:endParaRPr lang="en-US" dirty="0" smtClean="0"/>
          </a:p>
          <a:p>
            <a:r>
              <a:rPr lang="en-US" dirty="0" smtClean="0"/>
              <a:t>Taxes, Fees, PILT             $10.9   39%</a:t>
            </a:r>
          </a:p>
          <a:p>
            <a:r>
              <a:rPr lang="en-US" dirty="0" smtClean="0"/>
              <a:t>Restaurant/Room Tax    $ 3.6  </a:t>
            </a:r>
            <a:r>
              <a:rPr lang="en-US" dirty="0" smtClean="0"/>
              <a:t>  13</a:t>
            </a:r>
            <a:r>
              <a:rPr lang="en-US" dirty="0" smtClean="0"/>
              <a:t>%</a:t>
            </a:r>
          </a:p>
          <a:p>
            <a:r>
              <a:rPr lang="en-US" dirty="0" smtClean="0"/>
              <a:t>Grants	                          $ 8.1   29%</a:t>
            </a:r>
          </a:p>
          <a:p>
            <a:r>
              <a:rPr lang="en-US" dirty="0" smtClean="0"/>
              <a:t>EMS/</a:t>
            </a:r>
            <a:r>
              <a:rPr lang="en-US" dirty="0" err="1" smtClean="0"/>
              <a:t>Sandflats</a:t>
            </a:r>
            <a:r>
              <a:rPr lang="en-US" dirty="0" smtClean="0"/>
              <a:t>                 $ 1.2     4%</a:t>
            </a:r>
          </a:p>
          <a:p>
            <a:r>
              <a:rPr lang="en-US" dirty="0" smtClean="0"/>
              <a:t>State Road Allocation     $ 2.6     9%</a:t>
            </a:r>
          </a:p>
          <a:p>
            <a:r>
              <a:rPr lang="en-US" u="sng" dirty="0" smtClean="0"/>
              <a:t>Mineral Lease                  $ 1.9     7%</a:t>
            </a:r>
          </a:p>
          <a:p>
            <a:endParaRPr lang="en-US" dirty="0" smtClean="0"/>
          </a:p>
          <a:p>
            <a:r>
              <a:rPr lang="en-US" dirty="0" smtClean="0"/>
              <a:t>                                 </a:t>
            </a:r>
            <a:r>
              <a:rPr lang="en-US" b="1" dirty="0" smtClean="0"/>
              <a:t> </a:t>
            </a:r>
            <a:r>
              <a:rPr lang="en-US" b="1" dirty="0" smtClean="0"/>
              <a:t>   Total      </a:t>
            </a:r>
            <a:r>
              <a:rPr lang="en-US" b="1" dirty="0" smtClean="0"/>
              <a:t>$28.5	</a:t>
            </a:r>
            <a:r>
              <a:rPr lang="en-US" dirty="0" smtClean="0"/>
              <a:t>			 	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8225" y="5133994"/>
            <a:ext cx="8800675" cy="7239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100" dirty="0" smtClean="0"/>
              <a:t>Sources: Grand County Clerk, Utah Department of Transportation Federal Mineral Lease and Acquired Lands Rents and Royalties Allocation</a:t>
            </a:r>
          </a:p>
          <a:p>
            <a:r>
              <a:rPr lang="en-US" sz="1100" dirty="0" smtClean="0"/>
              <a:t>To County Special Service Districts Fiscal Years 2013 / 2014, </a:t>
            </a:r>
            <a:r>
              <a:rPr lang="en-US" sz="1100" dirty="0" smtClean="0">
                <a:latin typeface="Arial"/>
                <a:ea typeface="Cambria"/>
                <a:cs typeface="Times New Roman"/>
              </a:rPr>
              <a:t>U.S. Department of Commerce. 2011. Bureau of Economic Analysis, Regional </a:t>
            </a:r>
          </a:p>
          <a:p>
            <a:r>
              <a:rPr lang="en-US" sz="1100" dirty="0" smtClean="0">
                <a:latin typeface="Arial"/>
                <a:ea typeface="Cambria"/>
                <a:cs typeface="Times New Roman"/>
              </a:rPr>
              <a:t>Economic Information, </a:t>
            </a:r>
            <a:r>
              <a:rPr lang="en-US" sz="1100" dirty="0" smtClean="0">
                <a:latin typeface="+mj-lt"/>
                <a:ea typeface="Cambria"/>
                <a:cs typeface="Times New Roman"/>
              </a:rPr>
              <a:t>Bureau</a:t>
            </a:r>
            <a:r>
              <a:rPr lang="en-US" sz="1100" dirty="0" smtClean="0">
                <a:latin typeface="Verdana"/>
                <a:ea typeface="Cambria"/>
                <a:cs typeface="Times New Roman"/>
              </a:rPr>
              <a:t> of Economic and Business Research University of Utah</a:t>
            </a:r>
            <a:endParaRPr lang="en-US" sz="1100" dirty="0" smtClean="0">
              <a:latin typeface="Times New Roman"/>
              <a:ea typeface="Cambria"/>
              <a:cs typeface="Times New Roman"/>
            </a:endParaRPr>
          </a:p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5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Utah and Grand County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1"/>
            <a:ext cx="8229600" cy="46101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+mj-lt"/>
              </a:rPr>
              <a:t>Wages in Grand County were up in 2013 by 6.3 %, nationwide up by 4.1%</a:t>
            </a:r>
          </a:p>
          <a:p>
            <a:r>
              <a:rPr lang="en-US" sz="1800" dirty="0" smtClean="0">
                <a:latin typeface="+mj-lt"/>
                <a:ea typeface="Cambria"/>
                <a:cs typeface="Times New Roman"/>
              </a:rPr>
              <a:t>Between 2003 and 2012:</a:t>
            </a:r>
          </a:p>
          <a:p>
            <a:pPr>
              <a:buNone/>
            </a:pPr>
            <a:r>
              <a:rPr lang="en-US" sz="1800" dirty="0" smtClean="0">
                <a:latin typeface="+mj-lt"/>
                <a:ea typeface="Cambria"/>
                <a:cs typeface="Times New Roman"/>
              </a:rPr>
              <a:t>        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 - </a:t>
            </a:r>
            <a:r>
              <a:rPr lang="en-US" sz="1800" dirty="0" smtClean="0">
                <a:latin typeface="Calibri (Headings)"/>
                <a:ea typeface="Cambria"/>
                <a:cs typeface="Calibri (Headings)"/>
              </a:rPr>
              <a:t>Canyonlands </a:t>
            </a:r>
            <a:r>
              <a:rPr lang="en-US" sz="1800" dirty="0" smtClean="0">
                <a:latin typeface="Calibri (Headings)"/>
                <a:ea typeface="Cambria"/>
                <a:cs typeface="Calibri (Headings)"/>
              </a:rPr>
              <a:t>NP visitation grew by 702% and Arches grew by 269%</a:t>
            </a:r>
            <a:endParaRPr lang="en-US" sz="1800" dirty="0" smtClean="0">
              <a:latin typeface="Calibri (Headings)"/>
              <a:ea typeface="Cambria"/>
              <a:cs typeface="Calibri (Headings)"/>
            </a:endParaRPr>
          </a:p>
          <a:p>
            <a:pPr marL="800100" lvl="2">
              <a:spcBef>
                <a:spcPts val="0"/>
              </a:spcBef>
              <a:buNone/>
            </a:pPr>
            <a:r>
              <a:rPr lang="en-US" sz="1800" dirty="0" smtClean="0">
                <a:latin typeface="+mj-lt"/>
                <a:ea typeface="Cambria"/>
                <a:cs typeface="Times New Roman"/>
              </a:rPr>
              <a:t>- Total 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tourism-oriented direct employment increased by 13% </a:t>
            </a:r>
            <a:endParaRPr lang="en-US" sz="1800" dirty="0" smtClean="0">
              <a:latin typeface="+mj-lt"/>
              <a:ea typeface="Cambria"/>
              <a:cs typeface="Times New Roman"/>
            </a:endParaRPr>
          </a:p>
          <a:p>
            <a:pPr marL="800100" lvl="2">
              <a:spcBef>
                <a:spcPts val="0"/>
              </a:spcBef>
              <a:buNone/>
            </a:pPr>
            <a:r>
              <a:rPr lang="en-US" sz="1800" dirty="0" smtClean="0">
                <a:latin typeface="+mj-lt"/>
                <a:ea typeface="Cambria"/>
                <a:cs typeface="Times New Roman"/>
              </a:rPr>
              <a:t>- Tourism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-oriented wages went up by 14%</a:t>
            </a:r>
            <a:endParaRPr lang="en-US" sz="1800" dirty="0" smtClean="0">
              <a:latin typeface="+mj-lt"/>
              <a:ea typeface="Cambria"/>
              <a:cs typeface="Times New Roman"/>
            </a:endParaRPr>
          </a:p>
          <a:p>
            <a:pPr marL="800100" lvl="2">
              <a:spcBef>
                <a:spcPts val="0"/>
              </a:spcBef>
              <a:buNone/>
            </a:pPr>
            <a:r>
              <a:rPr lang="en-US" sz="1800" dirty="0" smtClean="0">
                <a:latin typeface="+mj-lt"/>
                <a:ea typeface="Cambria"/>
                <a:cs typeface="Times New Roman"/>
              </a:rPr>
              <a:t>- Visitation 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to Utah’s ski resorts increased by 18%</a:t>
            </a:r>
            <a:endParaRPr lang="en-US" sz="1800" dirty="0" smtClean="0">
              <a:latin typeface="+mj-lt"/>
              <a:ea typeface="Cambria"/>
              <a:cs typeface="Times New Roman"/>
            </a:endParaRPr>
          </a:p>
          <a:p>
            <a:pPr marL="800100" lvl="2">
              <a:spcBef>
                <a:spcPts val="0"/>
              </a:spcBef>
              <a:buNone/>
            </a:pPr>
            <a:r>
              <a:rPr lang="en-US" sz="1800" dirty="0" smtClean="0">
                <a:latin typeface="+mj-lt"/>
                <a:ea typeface="Cambria"/>
                <a:cs typeface="Times New Roman"/>
              </a:rPr>
              <a:t>- Visitation 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to Utah’s National Parks increased by 30%</a:t>
            </a:r>
            <a:endParaRPr lang="en-US" sz="1800" dirty="0" smtClean="0">
              <a:latin typeface="+mj-lt"/>
              <a:ea typeface="Cambria"/>
              <a:cs typeface="Times New Roman"/>
            </a:endParaRPr>
          </a:p>
          <a:p>
            <a:pPr marL="800100" lvl="2">
              <a:spcBef>
                <a:spcPts val="0"/>
              </a:spcBef>
              <a:buNone/>
            </a:pPr>
            <a:r>
              <a:rPr lang="en-US" sz="1800" dirty="0" smtClean="0">
                <a:latin typeface="+mj-lt"/>
                <a:ea typeface="Cambria"/>
                <a:cs typeface="Times New Roman"/>
              </a:rPr>
              <a:t>- Utah’s 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arts and recreation industry increased private jobs by 9.8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%,   </a:t>
            </a:r>
          </a:p>
          <a:p>
            <a:pPr marL="800100" lvl="2">
              <a:spcBef>
                <a:spcPts val="0"/>
              </a:spcBef>
              <a:buNone/>
            </a:pPr>
            <a:r>
              <a:rPr lang="en-US" sz="1800" dirty="0" smtClean="0">
                <a:latin typeface="+mj-lt"/>
                <a:ea typeface="Cambria"/>
                <a:cs typeface="Times New Roman"/>
              </a:rPr>
              <a:t>	a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nd </a:t>
            </a:r>
            <a:r>
              <a:rPr lang="en-US" sz="1800" dirty="0" smtClean="0">
                <a:latin typeface="+mj-lt"/>
                <a:ea typeface="Cambria"/>
                <a:cs typeface="Times New Roman"/>
              </a:rPr>
              <a:t>earning 7.2%—despite the recession</a:t>
            </a:r>
          </a:p>
          <a:p>
            <a:pPr marL="800100" lvl="2">
              <a:spcBef>
                <a:spcPts val="0"/>
              </a:spcBef>
              <a:buNone/>
            </a:pPr>
            <a:endParaRPr lang="en-US" sz="1800" dirty="0" smtClean="0">
              <a:latin typeface="+mj-lt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latin typeface="+mj-lt"/>
                <a:ea typeface="Cambria"/>
                <a:cs typeface="Helvetica"/>
              </a:rPr>
              <a:t>65%of </a:t>
            </a:r>
            <a:r>
              <a:rPr lang="en-US" sz="1800" dirty="0" err="1" smtClean="0">
                <a:latin typeface="+mj-lt"/>
                <a:ea typeface="Cambria"/>
                <a:cs typeface="Helvetica"/>
              </a:rPr>
              <a:t>Utahns</a:t>
            </a:r>
            <a:r>
              <a:rPr lang="en-US" sz="1800" dirty="0" smtClean="0">
                <a:latin typeface="+mj-lt"/>
                <a:ea typeface="Cambria"/>
                <a:cs typeface="Helvetica"/>
              </a:rPr>
              <a:t> participate in outdoor recreation at least once a week. </a:t>
            </a:r>
            <a:endParaRPr lang="en-US" sz="1800" dirty="0" smtClean="0">
              <a:latin typeface="+mj-lt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+mj-lt"/>
                <a:ea typeface="Cambria"/>
                <a:cs typeface="Helvetica"/>
              </a:rPr>
              <a:t> </a:t>
            </a:r>
            <a:endParaRPr lang="en-US" sz="1800" dirty="0" smtClean="0">
              <a:latin typeface="+mj-lt"/>
              <a:ea typeface="Cambria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+mj-lt"/>
                <a:ea typeface="Cambria"/>
                <a:cs typeface="Helvetica"/>
              </a:rPr>
              <a:t>Utah showed positive year-over increases in almost all tourism-related areas,</a:t>
            </a:r>
            <a:r>
              <a:rPr lang="en-US" sz="1800" dirty="0" smtClean="0">
                <a:latin typeface="+mj-lt"/>
                <a:ea typeface="Cambria"/>
                <a:cs typeface="Helvetica"/>
              </a:rPr>
              <a:t> 		including </a:t>
            </a:r>
            <a:r>
              <a:rPr lang="en-US" sz="1800" dirty="0" smtClean="0">
                <a:latin typeface="+mj-lt"/>
                <a:ea typeface="Cambria"/>
                <a:cs typeface="Helvetica"/>
              </a:rPr>
              <a:t>tax revenues (8.5 %), taxable sales (6.0 %), leisure and hospitality jobs</a:t>
            </a:r>
            <a:r>
              <a:rPr lang="en-US" sz="1800" dirty="0" smtClean="0">
                <a:latin typeface="+mj-lt"/>
                <a:ea typeface="Cambria"/>
                <a:cs typeface="Helvetica"/>
              </a:rPr>
              <a:t> 	and </a:t>
            </a:r>
            <a:r>
              <a:rPr lang="en-US" sz="1800" dirty="0" smtClean="0">
                <a:latin typeface="+mj-lt"/>
                <a:ea typeface="Cambria"/>
                <a:cs typeface="Helvetica"/>
              </a:rPr>
              <a:t>wages (4.1 %and 5.5 %).</a:t>
            </a:r>
            <a:endParaRPr lang="en-US" sz="1800" dirty="0" smtClean="0">
              <a:latin typeface="+mj-lt"/>
              <a:ea typeface="Cambria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5638801"/>
            <a:ext cx="6492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smtClean="0">
                <a:ea typeface="Cambria"/>
                <a:cs typeface="Times New Roman"/>
              </a:rPr>
              <a:t>Bureau</a:t>
            </a:r>
            <a:r>
              <a:rPr lang="en-US" sz="1400" dirty="0" smtClean="0">
                <a:latin typeface="Verdana"/>
                <a:ea typeface="Cambria"/>
                <a:cs typeface="Times New Roman"/>
              </a:rPr>
              <a:t> of Economic and Business Research University of Utah</a:t>
            </a:r>
            <a:endParaRPr lang="en-US" sz="1400" dirty="0" smtClean="0">
              <a:latin typeface="Times New Roman"/>
              <a:ea typeface="Cambri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5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Arial"/>
                <a:cs typeface="Arial"/>
              </a:rPr>
              <a:t>   </a:t>
            </a:r>
            <a:r>
              <a:rPr lang="en-US" sz="2400" dirty="0" smtClean="0">
                <a:latin typeface="Arial"/>
                <a:cs typeface="Arial"/>
              </a:rPr>
              <a:t> Role </a:t>
            </a:r>
            <a:r>
              <a:rPr lang="en-US" sz="2400" dirty="0" smtClean="0">
                <a:latin typeface="Arial"/>
                <a:cs typeface="Arial"/>
              </a:rPr>
              <a:t>of Public Lands:</a:t>
            </a:r>
            <a:r>
              <a:rPr lang="en-US" sz="2400" dirty="0" smtClean="0">
                <a:latin typeface="Arial"/>
                <a:cs typeface="Arial"/>
              </a:rPr>
              <a:t> Grand County Recreation </a:t>
            </a:r>
            <a:r>
              <a:rPr lang="en-US" sz="2400" dirty="0" smtClean="0">
                <a:latin typeface="Arial"/>
                <a:cs typeface="Arial"/>
              </a:rPr>
              <a:t>Audit       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" name="Picture 4" descr="Legend rec aud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58831" y="0"/>
            <a:ext cx="1385169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6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7462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 smtClean="0">
                <a:latin typeface="Arial"/>
                <a:cs typeface="Arial"/>
              </a:rPr>
              <a:t>Land Ownership, Wealth Generation and the Footloose Economy of the 21</a:t>
            </a:r>
            <a:r>
              <a:rPr lang="en-US" sz="3200" baseline="30000" dirty="0" smtClean="0">
                <a:latin typeface="Arial"/>
                <a:cs typeface="Arial"/>
              </a:rPr>
              <a:t>st</a:t>
            </a:r>
            <a:r>
              <a:rPr lang="en-US" sz="3200" dirty="0" smtClean="0">
                <a:latin typeface="Arial"/>
                <a:cs typeface="Arial"/>
              </a:rPr>
              <a:t> Century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048" y="1371600"/>
            <a:ext cx="8498853" cy="4406900"/>
          </a:xfrm>
        </p:spPr>
        <p:txBody>
          <a:bodyPr anchor="t">
            <a:normAutofit fontScale="25000" lnSpcReduction="20000"/>
          </a:bodyPr>
          <a:lstStyle/>
          <a:p>
            <a:pPr>
              <a:buNone/>
            </a:pPr>
            <a:endParaRPr lang="en-US" sz="7200" b="1" i="1" dirty="0" smtClean="0"/>
          </a:p>
          <a:p>
            <a:pPr>
              <a:buNone/>
            </a:pPr>
            <a:endParaRPr lang="en-US" sz="7200" b="1" i="1" dirty="0"/>
          </a:p>
          <a:p>
            <a:pPr>
              <a:buNone/>
            </a:pPr>
            <a:r>
              <a:rPr lang="en-US" sz="7200" b="1" i="1" dirty="0" smtClean="0"/>
              <a:t>Boeing Sets Up Hood River Support Center </a:t>
            </a:r>
            <a:endParaRPr lang="en-US" sz="7200" b="1" dirty="0" smtClean="0"/>
          </a:p>
          <a:p>
            <a:pPr>
              <a:buNone/>
            </a:pPr>
            <a:r>
              <a:rPr lang="en-US" sz="7200" dirty="0" smtClean="0"/>
              <a:t>     HOOD RIVER - Boeing’s new Hood River digs on the building’s east end will help the company service one of its many products. Jim </a:t>
            </a:r>
            <a:r>
              <a:rPr lang="en-US" sz="7200" dirty="0" err="1" smtClean="0"/>
              <a:t>Mutchler</a:t>
            </a:r>
            <a:r>
              <a:rPr lang="en-US" sz="7200" dirty="0" smtClean="0"/>
              <a:t> and Dan Sauer, Field Service Representatives for Boeing …”</a:t>
            </a:r>
          </a:p>
          <a:p>
            <a:pPr>
              <a:buNone/>
            </a:pPr>
            <a:endParaRPr lang="en-US" sz="7200" b="1" i="1" dirty="0" smtClean="0"/>
          </a:p>
          <a:p>
            <a:pPr>
              <a:buNone/>
            </a:pPr>
            <a:endParaRPr lang="en-US" sz="7200" b="1" i="1" dirty="0" smtClean="0"/>
          </a:p>
          <a:p>
            <a:pPr>
              <a:buNone/>
            </a:pPr>
            <a:r>
              <a:rPr lang="en-US" sz="7200" b="1" i="1" dirty="0" smtClean="0"/>
              <a:t>Software Firm Co-founder Details Plans For High-Tech Development in State</a:t>
            </a:r>
          </a:p>
          <a:p>
            <a:pPr>
              <a:buNone/>
            </a:pPr>
            <a:r>
              <a:rPr lang="en-US" sz="7200" dirty="0" smtClean="0"/>
              <a:t>     HELENA - Greg </a:t>
            </a:r>
            <a:r>
              <a:rPr lang="en-US" sz="7200" dirty="0" err="1" smtClean="0"/>
              <a:t>Gianforte</a:t>
            </a:r>
            <a:r>
              <a:rPr lang="en-US" sz="7200" dirty="0" smtClean="0"/>
              <a:t>, who co-founded the Bozeman software firm that he sold to Oracle Corp. for $1.8 billion, has unveiled a website to promote his plans for high-tech development for Montana – and says he’s in it for the long haul.</a:t>
            </a:r>
          </a:p>
          <a:p>
            <a:pPr>
              <a:buNone/>
            </a:pPr>
            <a:endParaRPr lang="en-US" sz="7200" b="1" i="1" dirty="0" smtClean="0"/>
          </a:p>
          <a:p>
            <a:pPr>
              <a:buNone/>
            </a:pPr>
            <a:endParaRPr lang="en-US" sz="7200" b="1" i="1" dirty="0"/>
          </a:p>
          <a:p>
            <a:pPr>
              <a:buNone/>
            </a:pPr>
            <a:r>
              <a:rPr lang="en-US" sz="7200" b="1" i="1" dirty="0" smtClean="0"/>
              <a:t>Contemporary Moves to Bend</a:t>
            </a:r>
          </a:p>
          <a:p>
            <a:pPr>
              <a:buNone/>
            </a:pPr>
            <a:r>
              <a:rPr lang="en-US" sz="7200" dirty="0" smtClean="0"/>
              <a:t>      BEND - … “We love the outdoor lifestyle,” Dr. Porter adds. “You can’t beat the scenery, community, small town feel</a:t>
            </a:r>
            <a:r>
              <a:rPr lang="en-US" sz="7200" dirty="0" smtClean="0"/>
              <a:t> …</a:t>
            </a:r>
            <a:r>
              <a:rPr lang="en-US" sz="7200" dirty="0" smtClean="0"/>
              <a:t>”</a:t>
            </a:r>
          </a:p>
          <a:p>
            <a:pPr>
              <a:buNone/>
            </a:pPr>
            <a:endParaRPr lang="en-US" sz="2400" b="1" i="1" dirty="0" smtClean="0"/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									</a:t>
            </a:r>
          </a:p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					</a:t>
            </a:r>
          </a:p>
          <a:p>
            <a:pPr>
              <a:buNone/>
            </a:pPr>
            <a:r>
              <a:rPr lang="en-US" sz="2400" dirty="0" smtClean="0">
                <a:latin typeface="Arial"/>
                <a:cs typeface="Arial"/>
              </a:rPr>
              <a:t>										 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" name="Picture 4" descr="PLS Logo 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1446"/>
          <a:stretch>
            <a:fillRect/>
          </a:stretch>
        </p:blipFill>
        <p:spPr>
          <a:xfrm>
            <a:off x="2666238" y="5969000"/>
            <a:ext cx="3353562" cy="64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5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83300"/>
            <a:ext cx="9131301" cy="774700"/>
          </a:xfrm>
        </p:spPr>
        <p:txBody>
          <a:bodyPr anchor="t">
            <a:normAutofit/>
          </a:bodyPr>
          <a:lstStyle/>
          <a:p>
            <a:pPr marL="514350" indent="-514350"/>
            <a:r>
              <a:rPr lang="en-US" sz="1800" dirty="0" smtClean="0">
                <a:latin typeface="Arial"/>
                <a:cs typeface="Arial"/>
              </a:rPr>
              <a:t>Degradation of Recreation Assets</a:t>
            </a:r>
            <a:br>
              <a:rPr lang="en-US" sz="1800" dirty="0" smtClean="0">
                <a:latin typeface="Arial"/>
                <a:cs typeface="Arial"/>
              </a:rPr>
            </a:b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6" name="Content Placeholder 5" descr="e4JwV2WPM2j93Cg5haTZmmzDvLWcN3U4mbp4XDayNRI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38243" r="-38243"/>
          <a:stretch>
            <a:fillRect/>
          </a:stretch>
        </p:blipFill>
        <p:spPr>
          <a:xfrm>
            <a:off x="0" y="2338288"/>
            <a:ext cx="9118602" cy="3745012"/>
          </a:xfr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31301" cy="24775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 smtClean="0"/>
              <a:t>Recreation vs. Resource Extraction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2400" dirty="0" smtClean="0"/>
              <a:t>Current Leasing Procedures</a:t>
            </a:r>
          </a:p>
          <a:p>
            <a:pPr algn="ctr"/>
            <a:endParaRPr lang="en-US" sz="16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  Parcel </a:t>
            </a:r>
            <a:r>
              <a:rPr lang="en-US" sz="2000" dirty="0" smtClean="0"/>
              <a:t>by parcel nomination process</a:t>
            </a:r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  Stipulations </a:t>
            </a:r>
            <a:r>
              <a:rPr lang="en-US" sz="2000" dirty="0" smtClean="0"/>
              <a:t>at time of lease</a:t>
            </a:r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  Conditions </a:t>
            </a:r>
            <a:r>
              <a:rPr lang="en-US" sz="2000" dirty="0" smtClean="0"/>
              <a:t>when Application for Permission to Drill is processed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11352</TotalTime>
  <Words>1016</Words>
  <Application>Microsoft Macintosh PowerPoint</Application>
  <PresentationFormat>On-screen Show (4:3)</PresentationFormat>
  <Paragraphs>133</Paragraphs>
  <Slides>24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</vt:lpstr>
      <vt:lpstr>The Role of Public Lands in the  Grand County Economy</vt:lpstr>
      <vt:lpstr>Grand County  Percent Total Employment by Sector 2009</vt:lpstr>
      <vt:lpstr>Industry Comparisons Nationally:</vt:lpstr>
      <vt:lpstr>Grand County  Economy 2013</vt:lpstr>
      <vt:lpstr>Utah and Grand County Data</vt:lpstr>
      <vt:lpstr>    Role of Public Lands: Grand County Recreation Audit        </vt:lpstr>
      <vt:lpstr>Land Ownership, Wealth Generation and the Footloose Economy of the 21st Century</vt:lpstr>
      <vt:lpstr>Degradation of Recreation Assets </vt:lpstr>
      <vt:lpstr>Lands Currently Leased for Oil, Gas, and Potash</vt:lpstr>
      <vt:lpstr>Choices for Moab:</vt:lpstr>
      <vt:lpstr>Legislation: The Bishop Initiative</vt:lpstr>
      <vt:lpstr>Wilderness Study Areas in Grand County and  Eastern Utah</vt:lpstr>
      <vt:lpstr>Land Use Planning:  Moab Master Leasing Plan</vt:lpstr>
      <vt:lpstr>Moab Master Leasing Plan</vt:lpstr>
      <vt:lpstr>Preliminary Alternatives B1 and B2</vt:lpstr>
      <vt:lpstr>Alternative C and Business Proposal</vt:lpstr>
      <vt:lpstr>Lands Currently Leased for Oil, Gas, and Potash</vt:lpstr>
      <vt:lpstr>Potash: existing conditions, Alternatives B1 and B2</vt:lpstr>
      <vt:lpstr>Potash: Alternative C and Business Proposal</vt:lpstr>
      <vt:lpstr>Greater Canyonlands  National Monument Proposal</vt:lpstr>
      <vt:lpstr>Greater Canyonlands National Monument Proposal</vt:lpstr>
      <vt:lpstr>Our choices, our future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Jung</dc:creator>
  <cp:lastModifiedBy>Jason Keith</cp:lastModifiedBy>
  <cp:revision>110</cp:revision>
  <dcterms:created xsi:type="dcterms:W3CDTF">2014-09-16T15:49:07Z</dcterms:created>
  <dcterms:modified xsi:type="dcterms:W3CDTF">2014-09-16T16:26:45Z</dcterms:modified>
</cp:coreProperties>
</file>